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6"/>
  </p:notesMasterIdLst>
  <p:sldIdLst>
    <p:sldId id="259" r:id="rId2"/>
    <p:sldId id="272" r:id="rId3"/>
    <p:sldId id="261" r:id="rId4"/>
    <p:sldId id="262" r:id="rId5"/>
    <p:sldId id="263" r:id="rId6"/>
    <p:sldId id="264" r:id="rId7"/>
    <p:sldId id="265" r:id="rId8"/>
    <p:sldId id="266" r:id="rId9"/>
    <p:sldId id="268" r:id="rId10"/>
    <p:sldId id="271" r:id="rId11"/>
    <p:sldId id="274" r:id="rId12"/>
    <p:sldId id="276" r:id="rId13"/>
    <p:sldId id="277" r:id="rId14"/>
    <p:sldId id="27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E61602-3530-4277-BB2D-AFBA8F5FFEFC}" type="datetimeFigureOut">
              <a:rPr lang="en-IN" smtClean="0"/>
              <a:pPr/>
              <a:t>09-05-2016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65731C-C679-45DD-8C53-0D3C080EF9ED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gif"/><Relationship Id="rId7" Type="http://schemas.openxmlformats.org/officeDocument/2006/relationships/image" Target="../media/image18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11" Type="http://schemas.openxmlformats.org/officeDocument/2006/relationships/image" Target="../media/image21.gif"/><Relationship Id="rId5" Type="http://schemas.openxmlformats.org/officeDocument/2006/relationships/image" Target="../media/image16.gif"/><Relationship Id="rId10" Type="http://schemas.openxmlformats.org/officeDocument/2006/relationships/image" Target="../media/image20.gif"/><Relationship Id="rId4" Type="http://schemas.openxmlformats.org/officeDocument/2006/relationships/image" Target="../media/image15.gif"/><Relationship Id="rId9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mino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438400"/>
            <a:ext cx="7315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 rot="10800000" flipV="1">
            <a:off x="457200" y="5410200"/>
            <a:ext cx="77572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latin typeface="Segoe Print" pitchFamily="2" charset="0"/>
              </a:rPr>
              <a:t>THIS IS A DOMINO</a:t>
            </a:r>
            <a:endParaRPr lang="en-IN" sz="6000" dirty="0">
              <a:latin typeface="Segoe Print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33600" y="990600"/>
            <a:ext cx="4985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>
                <a:latin typeface="Segoe Print" pitchFamily="2" charset="0"/>
              </a:rPr>
              <a:t>What is this ?</a:t>
            </a:r>
            <a:endParaRPr lang="en-IN" sz="5400" dirty="0">
              <a:latin typeface="Segoe Print" pitchFamily="2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914400" y="615552"/>
            <a:ext cx="67056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itchFamily="2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Times New Roman" pitchFamily="18" charset="0"/>
              </a:rPr>
              <a:t>If you queued ten thousand dominoes on a very long table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Times New Roman" pitchFamily="18" charset="0"/>
              </a:rPr>
              <a:t>and you want to let them all fall just by letting the first domino fall, Will</a:t>
            </a:r>
            <a:r>
              <a:rPr kumimoji="0" lang="en-US" sz="4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Times New Roman" pitchFamily="18" charset="0"/>
              </a:rPr>
              <a:t> it be possible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en-US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itchFamily="2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ne of standing dominoe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209800"/>
            <a:ext cx="6562725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676400" y="762000"/>
            <a:ext cx="6858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Segoe Print" pitchFamily="2" charset="0"/>
              </a:rPr>
              <a:t>Let's  line  up  a  row  of dominoes...</a:t>
            </a:r>
            <a:endParaRPr lang="en-IN" sz="3200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47800" y="838201"/>
          <a:ext cx="5100637" cy="2198370"/>
        </p:xfrm>
        <a:graphic>
          <a:graphicData uri="http://schemas.openxmlformats.org/drawingml/2006/table">
            <a:tbl>
              <a:tblPr/>
              <a:tblGrid>
                <a:gridCol w="995546"/>
                <a:gridCol w="4105091"/>
              </a:tblGrid>
              <a:tr h="16764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latin typeface="Segoe Print" pitchFamily="2" charset="0"/>
                          <a:ea typeface="Times New Roman"/>
                          <a:cs typeface="Times New Roman"/>
                        </a:rPr>
                        <a:t>Can we knock down the first domino?</a:t>
                      </a:r>
                      <a:endParaRPr lang="en-IN" sz="4000" dirty="0">
                        <a:latin typeface="Segoe Print" pitchFamily="2" charset="0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2290" name="Picture 71" descr="1 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1475" cy="361950"/>
          </a:xfrm>
          <a:prstGeom prst="rect">
            <a:avLst/>
          </a:prstGeom>
          <a:noFill/>
        </p:spPr>
      </p:pic>
      <p:pic>
        <p:nvPicPr>
          <p:cNvPr id="12289" name="Picture 72" descr="push the first domino ov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3276600"/>
            <a:ext cx="7772400" cy="2362200"/>
          </a:xfrm>
          <a:prstGeom prst="rect">
            <a:avLst/>
          </a:prstGeom>
          <a:noFill/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98475" algn="l"/>
              </a:tabLst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8475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371600" y="990600"/>
          <a:ext cx="5886450" cy="1777746"/>
        </p:xfrm>
        <a:graphic>
          <a:graphicData uri="http://schemas.openxmlformats.org/drawingml/2006/table">
            <a:tbl>
              <a:tblPr/>
              <a:tblGrid>
                <a:gridCol w="155491"/>
                <a:gridCol w="5730959"/>
              </a:tblGrid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Segoe Print" pitchFamily="2" charset="0"/>
                          <a:ea typeface="Times New Roman"/>
                          <a:cs typeface="Times New Roman"/>
                        </a:rPr>
                        <a:t>Can we knock down a random domino somewhere</a:t>
                      </a:r>
                      <a:br>
                        <a:rPr lang="en-US" sz="2400" b="1" dirty="0">
                          <a:latin typeface="Segoe Print" pitchFamily="2" charset="0"/>
                          <a:ea typeface="Times New Roman"/>
                          <a:cs typeface="Times New Roman"/>
                        </a:rPr>
                      </a:br>
                      <a:r>
                        <a:rPr lang="en-US" sz="2400" b="1" dirty="0">
                          <a:latin typeface="Segoe Print" pitchFamily="2" charset="0"/>
                          <a:ea typeface="Times New Roman"/>
                          <a:cs typeface="Times New Roman"/>
                        </a:rPr>
                        <a:t>in the middle?</a:t>
                      </a:r>
                      <a:endParaRPr lang="en-IN" sz="2400" dirty="0">
                        <a:latin typeface="Segoe Print" pitchFamily="2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latin typeface="Segoe Print" pitchFamily="2" charset="0"/>
                          <a:ea typeface="Times New Roman"/>
                          <a:cs typeface="Times New Roman"/>
                        </a:rPr>
                        <a:t>Let's call it the </a:t>
                      </a:r>
                      <a:r>
                        <a:rPr lang="en-US" sz="2400" b="1" dirty="0" err="1">
                          <a:solidFill>
                            <a:srgbClr val="FF0000"/>
                          </a:solidFill>
                          <a:latin typeface="Segoe Print" pitchFamily="2" charset="0"/>
                          <a:ea typeface="Times New Roman"/>
                          <a:cs typeface="Times New Roman"/>
                        </a:rPr>
                        <a:t>k</a:t>
                      </a:r>
                      <a:r>
                        <a:rPr lang="en-US" sz="2400" b="1" dirty="0" err="1">
                          <a:latin typeface="Segoe Print" pitchFamily="2" charset="0"/>
                          <a:ea typeface="Times New Roman"/>
                          <a:cs typeface="Times New Roman"/>
                        </a:rPr>
                        <a:t>th</a:t>
                      </a:r>
                      <a:r>
                        <a:rPr lang="en-US" sz="2400" b="1" dirty="0">
                          <a:latin typeface="Segoe Print" pitchFamily="2" charset="0"/>
                          <a:ea typeface="Times New Roman"/>
                          <a:cs typeface="Times New Roman"/>
                        </a:rPr>
                        <a:t> domino.</a:t>
                      </a:r>
                      <a:endParaRPr lang="en-IN" sz="2400" dirty="0">
                        <a:latin typeface="Segoe Print" pitchFamily="2" charset="0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1266" name="Picture 74" descr="2 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1475" cy="361950"/>
          </a:xfrm>
          <a:prstGeom prst="rect">
            <a:avLst/>
          </a:prstGeom>
          <a:noFill/>
        </p:spPr>
      </p:pic>
      <p:pic>
        <p:nvPicPr>
          <p:cNvPr id="11265" name="Picture 75" descr="push over the kth domi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2819400"/>
            <a:ext cx="6410325" cy="3200400"/>
          </a:xfrm>
          <a:prstGeom prst="rect">
            <a:avLst/>
          </a:prstGeom>
          <a:noFill/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143001" y="1295400"/>
          <a:ext cx="10726738" cy="2115058"/>
        </p:xfrm>
        <a:graphic>
          <a:graphicData uri="http://schemas.openxmlformats.org/drawingml/2006/table">
            <a:tbl>
              <a:tblPr/>
              <a:tblGrid>
                <a:gridCol w="7678738"/>
                <a:gridCol w="3048000"/>
              </a:tblGrid>
              <a:tr h="167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latin typeface="Segoe Print" pitchFamily="2" charset="0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b="1" dirty="0">
                          <a:latin typeface="Segoe Print" pitchFamily="2" charset="0"/>
                          <a:ea typeface="Times New Roman"/>
                          <a:cs typeface="Times New Roman"/>
                        </a:rPr>
                        <a:t>If we knock down that </a:t>
                      </a:r>
                      <a:r>
                        <a:rPr lang="en-US" sz="3200" b="1" dirty="0" err="1">
                          <a:solidFill>
                            <a:srgbClr val="FF0000"/>
                          </a:solidFill>
                          <a:latin typeface="Segoe Print" pitchFamily="2" charset="0"/>
                          <a:ea typeface="Times New Roman"/>
                          <a:cs typeface="Times New Roman"/>
                        </a:rPr>
                        <a:t>k</a:t>
                      </a:r>
                      <a:r>
                        <a:rPr lang="en-US" sz="3200" b="1" dirty="0" err="1">
                          <a:latin typeface="Segoe Print" pitchFamily="2" charset="0"/>
                          <a:ea typeface="Times New Roman"/>
                          <a:cs typeface="Times New Roman"/>
                        </a:rPr>
                        <a:t>th</a:t>
                      </a:r>
                      <a:r>
                        <a:rPr lang="en-US" sz="3200" b="1" dirty="0">
                          <a:latin typeface="Segoe Print" pitchFamily="2" charset="0"/>
                          <a:ea typeface="Times New Roman"/>
                          <a:cs typeface="Times New Roman"/>
                        </a:rPr>
                        <a:t> domino</a:t>
                      </a:r>
                      <a:r>
                        <a:rPr lang="en-US" sz="3200" b="1" dirty="0" smtClean="0">
                          <a:latin typeface="Segoe Print" pitchFamily="2" charset="0"/>
                          <a:ea typeface="Times New Roman"/>
                          <a:cs typeface="Times New Roman"/>
                        </a:rPr>
                        <a:t>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200" b="1" dirty="0" smtClean="0">
                          <a:latin typeface="Segoe Print" pitchFamily="2" charset="0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3200" b="1" dirty="0">
                          <a:latin typeface="Segoe Print" pitchFamily="2" charset="0"/>
                          <a:ea typeface="Times New Roman"/>
                          <a:cs typeface="Times New Roman"/>
                        </a:rPr>
                        <a:t>will the next domino get knocked down too?</a:t>
                      </a:r>
                      <a:endParaRPr lang="en-IN" sz="3200" dirty="0">
                        <a:latin typeface="Segoe Print" pitchFamily="2" charset="0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242" name="Picture 77" descr="3 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1475" cy="361950"/>
          </a:xfrm>
          <a:prstGeom prst="rect">
            <a:avLst/>
          </a:prstGeom>
          <a:noFill/>
        </p:spPr>
      </p:pic>
      <p:pic>
        <p:nvPicPr>
          <p:cNvPr id="10241" name="Picture 78" descr="push over the kth domino, which pushes over the k + 1 domi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3962400"/>
            <a:ext cx="5419725" cy="1447800"/>
          </a:xfrm>
          <a:prstGeom prst="rect">
            <a:avLst/>
          </a:prstGeom>
          <a:noFill/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98475" y="1905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8475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524000" y="1371600"/>
          <a:ext cx="6315075" cy="2198370"/>
        </p:xfrm>
        <a:graphic>
          <a:graphicData uri="http://schemas.openxmlformats.org/drawingml/2006/table">
            <a:tbl>
              <a:tblPr/>
              <a:tblGrid>
                <a:gridCol w="152400"/>
                <a:gridCol w="6162675"/>
              </a:tblGrid>
              <a:tr h="13716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4000" dirty="0">
                        <a:latin typeface="Segoe Print" pitchFamily="2" charset="0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latin typeface="Segoe Print" pitchFamily="2" charset="0"/>
                          <a:ea typeface="Times New Roman"/>
                          <a:cs typeface="Times New Roman"/>
                        </a:rPr>
                        <a:t>If we do all of the above, will all the dominoes fall?</a:t>
                      </a:r>
                      <a:endParaRPr lang="en-IN" sz="4000" dirty="0">
                        <a:latin typeface="Segoe Print" pitchFamily="2" charset="0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218" name="Picture 80" descr="4 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1475" cy="361950"/>
          </a:xfrm>
          <a:prstGeom prst="rect">
            <a:avLst/>
          </a:prstGeom>
          <a:noFill/>
        </p:spPr>
      </p:pic>
      <p:pic>
        <p:nvPicPr>
          <p:cNvPr id="9217" name="Picture 81" descr="all of the dominoes fall ov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810000"/>
            <a:ext cx="6934200" cy="2286000"/>
          </a:xfrm>
          <a:prstGeom prst="rect">
            <a:avLst/>
          </a:prstGeom>
          <a:noFill/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98475" algn="l"/>
              </a:tabLst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8475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( n ):  1 + 2 + 3 + ... + n = n( n +1 ) /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667000"/>
            <a:ext cx="70104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-94565"/>
            <a:ext cx="25266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Prove  for all n </a:t>
            </a:r>
            <a:r>
              <a:rPr kumimoji="0" lang="el-G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ϵ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N    :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3" name="Picture 145" descr="P( n ):  1^2 + 2^2 + 3^2 + ... + n^2  =  n( n + 1 )( 2n + 1 ) /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762000"/>
            <a:ext cx="7391400" cy="1295400"/>
          </a:xfrm>
          <a:prstGeom prst="rect">
            <a:avLst/>
          </a:prstGeom>
          <a:noFill/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0581391" flipV="1">
            <a:off x="11149" y="1161027"/>
            <a:ext cx="579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</a:t>
            </a:r>
            <a:endParaRPr lang="en-IN" dirty="0"/>
          </a:p>
        </p:txBody>
      </p:sp>
      <p:sp>
        <p:nvSpPr>
          <p:cNvPr id="8" name="TextBox 7"/>
          <p:cNvSpPr txBox="1"/>
          <p:nvPr/>
        </p:nvSpPr>
        <p:spPr>
          <a:xfrm>
            <a:off x="0" y="3405664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2.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914400"/>
            <a:ext cx="7010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dirty="0" smtClean="0">
                <a:latin typeface="Segoe Print" pitchFamily="2" charset="0"/>
              </a:rPr>
              <a:t>Of course, we cannot enumerate all the counting numbers, so we need to have a justification or proof of our conjecture above. The strategy used for proving such conjectures is called </a:t>
            </a:r>
            <a:r>
              <a:rPr lang="en-US" sz="3600" b="1" dirty="0" smtClean="0">
                <a:latin typeface="Segoe Print" pitchFamily="2" charset="0"/>
              </a:rPr>
              <a:t>proof by mathematical induction.</a:t>
            </a:r>
            <a:endParaRPr lang="en-IN" sz="3600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914400"/>
            <a:ext cx="694767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Segoe Print" pitchFamily="2" charset="0"/>
              </a:rPr>
              <a:t>In </a:t>
            </a:r>
            <a:r>
              <a:rPr lang="en-US" sz="3600" b="1" dirty="0" smtClean="0">
                <a:latin typeface="Segoe Print" pitchFamily="2" charset="0"/>
              </a:rPr>
              <a:t>Mathematical Induction</a:t>
            </a:r>
            <a:r>
              <a:rPr lang="en-US" sz="3600" dirty="0" smtClean="0">
                <a:latin typeface="Segoe Print" pitchFamily="2" charset="0"/>
              </a:rPr>
              <a:t>, if the condition is true for </a:t>
            </a:r>
          </a:p>
          <a:p>
            <a:r>
              <a:rPr lang="en-US" sz="3600" b="1" dirty="0" smtClean="0">
                <a:latin typeface="Segoe Print" pitchFamily="2" charset="0"/>
              </a:rPr>
              <a:t>n= 1</a:t>
            </a:r>
            <a:r>
              <a:rPr lang="en-US" sz="3600" dirty="0" smtClean="0">
                <a:latin typeface="Segoe Print" pitchFamily="2" charset="0"/>
              </a:rPr>
              <a:t>, and </a:t>
            </a:r>
          </a:p>
          <a:p>
            <a:r>
              <a:rPr lang="en-US" sz="3600" dirty="0" smtClean="0">
                <a:latin typeface="Segoe Print" pitchFamily="2" charset="0"/>
              </a:rPr>
              <a:t>It is true for any natural number </a:t>
            </a:r>
            <a:r>
              <a:rPr lang="en-US" sz="3600" b="1" dirty="0" smtClean="0">
                <a:latin typeface="Segoe Print" pitchFamily="2" charset="0"/>
              </a:rPr>
              <a:t>n = k</a:t>
            </a:r>
            <a:r>
              <a:rPr lang="en-US" sz="3600" dirty="0" smtClean="0">
                <a:latin typeface="Segoe Print" pitchFamily="2" charset="0"/>
              </a:rPr>
              <a:t>, then </a:t>
            </a:r>
          </a:p>
          <a:p>
            <a:r>
              <a:rPr lang="en-US" sz="3600" dirty="0" smtClean="0">
                <a:latin typeface="Segoe Print" pitchFamily="2" charset="0"/>
              </a:rPr>
              <a:t>It is also true for </a:t>
            </a:r>
            <a:r>
              <a:rPr lang="en-US" sz="3600" b="1" dirty="0" smtClean="0">
                <a:latin typeface="Segoe Print" pitchFamily="2" charset="0"/>
              </a:rPr>
              <a:t>n = k + 1, </a:t>
            </a:r>
            <a:r>
              <a:rPr lang="en-US" sz="3600" dirty="0" smtClean="0">
                <a:latin typeface="Segoe Print" pitchFamily="2" charset="0"/>
              </a:rPr>
              <a:t>which implies it is true for all positive integers.</a:t>
            </a:r>
            <a:endParaRPr lang="en-IN" sz="3600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67075" y="3144774"/>
          <a:ext cx="2609850" cy="305562"/>
        </p:xfrm>
        <a:graphic>
          <a:graphicData uri="http://schemas.openxmlformats.org/drawingml/2006/table">
            <a:tbl>
              <a:tblPr/>
              <a:tblGrid>
                <a:gridCol w="600075"/>
                <a:gridCol w="466725"/>
                <a:gridCol w="571500"/>
                <a:gridCol w="971550"/>
              </a:tblGrid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36867" name="Picture 45" descr="1 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676400"/>
            <a:ext cx="371475" cy="361950"/>
          </a:xfrm>
          <a:prstGeom prst="rect">
            <a:avLst/>
          </a:prstGeom>
          <a:noFill/>
        </p:spPr>
      </p:pic>
      <p:pic>
        <p:nvPicPr>
          <p:cNvPr id="36866" name="Picture 46" descr="P( 1 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752600"/>
            <a:ext cx="952500" cy="447675"/>
          </a:xfrm>
          <a:prstGeom prst="rect">
            <a:avLst/>
          </a:prstGeom>
          <a:noFill/>
        </p:spPr>
      </p:pic>
      <p:pic>
        <p:nvPicPr>
          <p:cNvPr id="36865" name="Picture 47" descr="Let n = 1 and work it out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1752600"/>
            <a:ext cx="4191000" cy="514350"/>
          </a:xfrm>
          <a:prstGeom prst="rect">
            <a:avLst/>
          </a:prstGeom>
          <a:noFill/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34799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98475" algn="l"/>
              </a:tabLst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The four steps of Mathematical </a:t>
            </a:r>
            <a:r>
              <a:rPr lang="en-US" sz="2800" b="1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nduction: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itchFamily="2" charset="0"/>
              <a:cs typeface="Arial" pitchFamily="34" charset="0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498475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8475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73" name="Picture 48" descr="2 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3048000"/>
            <a:ext cx="371475" cy="361950"/>
          </a:xfrm>
          <a:prstGeom prst="rect">
            <a:avLst/>
          </a:prstGeom>
          <a:noFill/>
        </p:spPr>
      </p:pic>
      <p:pic>
        <p:nvPicPr>
          <p:cNvPr id="36872" name="Picture 49" descr="P( k 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2971800"/>
            <a:ext cx="1219200" cy="533400"/>
          </a:xfrm>
          <a:prstGeom prst="rect">
            <a:avLst/>
          </a:prstGeom>
          <a:noFill/>
        </p:spPr>
      </p:pic>
      <p:pic>
        <p:nvPicPr>
          <p:cNvPr id="36871" name="Picture 50" descr="Stick a k in for all the n's and say it's true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62200" y="2895600"/>
            <a:ext cx="2781300" cy="781050"/>
          </a:xfrm>
          <a:prstGeom prst="rect">
            <a:avLst/>
          </a:prstGeom>
          <a:noFill/>
        </p:spPr>
      </p:pic>
      <p:sp>
        <p:nvSpPr>
          <p:cNvPr id="3687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498475" y="1238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8475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16" descr="USE P( k ) to show that P( k + 1 ) is true.  ...  P( k ) is Very important!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6000" y="4191000"/>
            <a:ext cx="29622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9" descr="3 )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4800" y="4572000"/>
            <a:ext cx="3714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0" descr="4 )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4800" y="6019800"/>
            <a:ext cx="3714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 descr="Write &quot;Thus, P( n ) is true.&quot;  []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57400" y="5943600"/>
            <a:ext cx="3124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( n ):  1 + 2 + 3 + ... + n = n( n +1 ) /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143000"/>
            <a:ext cx="42576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P( 1 ):  1 = 1( 1 + 1 ) / 2  =  2 / 2  =  1  ...  1 is the left side  ...  1( 1 + 1 ) / 2 is the right side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752600"/>
            <a:ext cx="38576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P( k ):  1 + 2 + 3 + ... + k  =  k( k + 1 ) / 2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3048000"/>
            <a:ext cx="4267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Use P( k ) to show that P( k + 1 ) is true.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3962400"/>
            <a:ext cx="441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GOAL:  P( k + 1 ):  1 + 2 + 3 + ... + k + ( k + 1 )  =  ( k + 1 )[( k + 1 ) + 1 ] / 2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4572000"/>
            <a:ext cx="57150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295400" y="457200"/>
            <a:ext cx="6468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Prove by the Principle of Mathematical Induction for all n </a:t>
            </a:r>
            <a:r>
              <a:rPr lang="el-GR" dirty="0" smtClean="0">
                <a:latin typeface="Arial"/>
                <a:cs typeface="Arial"/>
              </a:rPr>
              <a:t>ϵ</a:t>
            </a:r>
            <a:r>
              <a:rPr lang="en-US" dirty="0" smtClean="0"/>
              <a:t> N</a:t>
            </a:r>
            <a:endParaRPr lang="en-IN" dirty="0"/>
          </a:p>
        </p:txBody>
      </p:sp>
      <p:sp>
        <p:nvSpPr>
          <p:cNvPr id="8" name="TextBox 7"/>
          <p:cNvSpPr txBox="1"/>
          <p:nvPr/>
        </p:nvSpPr>
        <p:spPr>
          <a:xfrm>
            <a:off x="228600" y="12954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</a:t>
            </a:r>
            <a:endParaRPr lang="en-IN" dirty="0"/>
          </a:p>
        </p:txBody>
      </p:sp>
      <p:sp>
        <p:nvSpPr>
          <p:cNvPr id="9" name="TextBox 8"/>
          <p:cNvSpPr txBox="1"/>
          <p:nvPr/>
        </p:nvSpPr>
        <p:spPr>
          <a:xfrm flipV="1">
            <a:off x="381001" y="1905000"/>
            <a:ext cx="380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</a:t>
            </a:r>
            <a:endParaRPr lang="en-IN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3200400"/>
            <a:ext cx="436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</a:t>
            </a:r>
            <a:endParaRPr lang="en-IN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( k + 1 ):  1 + 2 + 3 + ... + k + ( k + 1 )  ... Remember to use P( k )!  ...  = k( k + 1 ) / 2  +  ( k + 1 )  ...  Let your goal guide you!  ...  = k( k + 1 ) / 2  +  2( k + 1 ) / 2  =  k( k + 1 ) + 2( k +1 ) / 2  ...  ned a 2 on the bottom  ...  make one fractio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8600"/>
            <a:ext cx="5676900" cy="391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=  ( k + 1 ) + ( k + 2 ) / 2  =  ( k + 1 )[( k + 1 ) + 1 ] / 2  ...  just a little rewrite here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4419600"/>
            <a:ext cx="50292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P( k )  --&gt;  P( k + 1 )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638800"/>
            <a:ext cx="19526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143000" y="6096000"/>
            <a:ext cx="693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Segoe Print" pitchFamily="2" charset="0"/>
              </a:rPr>
              <a:t>P(k+1)  is  true  whenever  P(k)  is  true. Hence by the Principle of M.I, P (n) is true for all n </a:t>
            </a:r>
            <a:r>
              <a:rPr lang="el-GR" b="1" dirty="0" smtClean="0">
                <a:latin typeface="Segoe Print" pitchFamily="2" charset="0"/>
                <a:cs typeface="Arial"/>
              </a:rPr>
              <a:t>ϵ</a:t>
            </a:r>
            <a:r>
              <a:rPr lang="en-US" b="1" dirty="0" smtClean="0">
                <a:latin typeface="Segoe Print" pitchFamily="2" charset="0"/>
              </a:rPr>
              <a:t> N</a:t>
            </a:r>
            <a:endParaRPr lang="en-IN" b="1" dirty="0">
              <a:latin typeface="Segoe Print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28600"/>
            <a:ext cx="413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</a:t>
            </a:r>
            <a:endParaRPr lang="en-IN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( n ):  1^2 + 2^2 + 3^2 + ... + n^2  =  n( n + 1 )( 2n + 1 ) /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2590800"/>
            <a:ext cx="56102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09600" y="1676400"/>
            <a:ext cx="6651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Segoe Print" pitchFamily="2" charset="0"/>
              </a:rPr>
              <a:t>Prove by the Principle of Mathematical Induction, for all n </a:t>
            </a:r>
            <a:r>
              <a:rPr lang="el-GR" b="1" dirty="0" smtClean="0">
                <a:latin typeface="Segoe Print" pitchFamily="2" charset="0"/>
                <a:cs typeface="Arial"/>
              </a:rPr>
              <a:t>ϵ</a:t>
            </a:r>
            <a:r>
              <a:rPr lang="en-US" b="1" dirty="0" smtClean="0">
                <a:latin typeface="Segoe Print" pitchFamily="2" charset="0"/>
              </a:rPr>
              <a:t> N</a:t>
            </a:r>
            <a:endParaRPr lang="en-IN" b="1" dirty="0">
              <a:latin typeface="Segoe Print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0400" y="762000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latin typeface="Segoe Print" pitchFamily="2" charset="0"/>
              </a:rPr>
              <a:t>HOME - ASSIGNMENT</a:t>
            </a:r>
            <a:endParaRPr lang="en-IN" b="1" u="sng" dirty="0">
              <a:latin typeface="Segoe Print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2743200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1.</a:t>
            </a:r>
            <a:endParaRPr lang="en-IN" dirty="0"/>
          </a:p>
        </p:txBody>
      </p:sp>
      <p:sp>
        <p:nvSpPr>
          <p:cNvPr id="9" name="TextBox 8"/>
          <p:cNvSpPr txBox="1"/>
          <p:nvPr/>
        </p:nvSpPr>
        <p:spPr>
          <a:xfrm>
            <a:off x="457200" y="37338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2.  </a:t>
            </a:r>
            <a:endParaRPr lang="en-IN" dirty="0"/>
          </a:p>
        </p:txBody>
      </p:sp>
      <p:sp>
        <p:nvSpPr>
          <p:cNvPr id="11" name="TextBox 10"/>
          <p:cNvSpPr txBox="1"/>
          <p:nvPr/>
        </p:nvSpPr>
        <p:spPr>
          <a:xfrm>
            <a:off x="762000" y="3733800"/>
            <a:ext cx="67056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  <a:latin typeface="Segoe Print" pitchFamily="2" charset="0"/>
              </a:rPr>
              <a:t>P(</a:t>
            </a:r>
            <a:r>
              <a:rPr lang="en-US" sz="2000" b="1" dirty="0" smtClean="0">
                <a:solidFill>
                  <a:srgbClr val="002060"/>
                </a:solidFill>
                <a:latin typeface="Segoe Print" pitchFamily="2" charset="0"/>
              </a:rPr>
              <a:t>n</a:t>
            </a:r>
            <a:r>
              <a:rPr lang="en-US" sz="2000" b="1" dirty="0" smtClean="0">
                <a:solidFill>
                  <a:srgbClr val="C00000"/>
                </a:solidFill>
                <a:latin typeface="Segoe Print" pitchFamily="2" charset="0"/>
              </a:rPr>
              <a:t>) : 1</a:t>
            </a:r>
            <a:r>
              <a:rPr lang="en-US" sz="2000" b="1" baseline="30000" dirty="0" smtClean="0">
                <a:solidFill>
                  <a:srgbClr val="C00000"/>
                </a:solidFill>
                <a:latin typeface="Segoe Print" pitchFamily="2" charset="0"/>
              </a:rPr>
              <a:t>3 </a:t>
            </a:r>
            <a:r>
              <a:rPr lang="en-US" sz="2000" b="1" dirty="0" smtClean="0">
                <a:solidFill>
                  <a:srgbClr val="C00000"/>
                </a:solidFill>
                <a:latin typeface="Segoe Print" pitchFamily="2" charset="0"/>
              </a:rPr>
              <a:t>+ 2</a:t>
            </a:r>
            <a:r>
              <a:rPr lang="en-US" sz="2000" b="1" strike="sngStrike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3</a:t>
            </a:r>
            <a:r>
              <a:rPr lang="en-US" sz="2000" b="1" dirty="0" smtClean="0">
                <a:solidFill>
                  <a:srgbClr val="C00000"/>
                </a:solidFill>
                <a:latin typeface="Segoe Print" pitchFamily="2" charset="0"/>
              </a:rPr>
              <a:t> + 3</a:t>
            </a:r>
            <a:r>
              <a:rPr lang="en-US" sz="2000" b="1" baseline="30000" dirty="0" smtClean="0">
                <a:solidFill>
                  <a:srgbClr val="C00000"/>
                </a:solidFill>
                <a:latin typeface="Segoe Print" pitchFamily="2" charset="0"/>
              </a:rPr>
              <a:t>3</a:t>
            </a:r>
            <a:r>
              <a:rPr lang="en-US" sz="2000" b="1" dirty="0" smtClean="0">
                <a:solidFill>
                  <a:srgbClr val="C00000"/>
                </a:solidFill>
                <a:latin typeface="Segoe Print" pitchFamily="2" charset="0"/>
              </a:rPr>
              <a:t> + ………+ </a:t>
            </a:r>
            <a:r>
              <a:rPr lang="en-US" sz="2000" b="1" dirty="0" smtClean="0">
                <a:solidFill>
                  <a:srgbClr val="002060"/>
                </a:solidFill>
                <a:latin typeface="Segoe Print" pitchFamily="2" charset="0"/>
              </a:rPr>
              <a:t>n</a:t>
            </a:r>
            <a:r>
              <a:rPr lang="en-US" sz="2000" b="1" baseline="30000" dirty="0" smtClean="0">
                <a:solidFill>
                  <a:srgbClr val="C00000"/>
                </a:solidFill>
                <a:latin typeface="Segoe Print" pitchFamily="2" charset="0"/>
              </a:rPr>
              <a:t>3</a:t>
            </a:r>
            <a:r>
              <a:rPr lang="en-US" sz="2000" b="1" dirty="0" smtClean="0">
                <a:solidFill>
                  <a:srgbClr val="C00000"/>
                </a:solidFill>
                <a:latin typeface="Segoe Print" pitchFamily="2" charset="0"/>
              </a:rPr>
              <a:t> =     </a:t>
            </a:r>
            <a:r>
              <a:rPr lang="en-US" sz="2000" b="1" u="sng" dirty="0" smtClean="0">
                <a:solidFill>
                  <a:srgbClr val="002060"/>
                </a:solidFill>
                <a:latin typeface="Segoe Print" pitchFamily="2" charset="0"/>
              </a:rPr>
              <a:t>n</a:t>
            </a:r>
            <a:r>
              <a:rPr lang="en-US" sz="2000" b="1" u="sng" dirty="0" smtClean="0">
                <a:solidFill>
                  <a:srgbClr val="C00000"/>
                </a:solidFill>
                <a:latin typeface="Segoe Print" pitchFamily="2" charset="0"/>
              </a:rPr>
              <a:t> ( </a:t>
            </a:r>
            <a:r>
              <a:rPr lang="en-US" sz="2000" b="1" u="sng" dirty="0" smtClean="0">
                <a:solidFill>
                  <a:srgbClr val="002060"/>
                </a:solidFill>
                <a:latin typeface="Segoe Print" pitchFamily="2" charset="0"/>
              </a:rPr>
              <a:t>n</a:t>
            </a:r>
            <a:r>
              <a:rPr lang="en-US" sz="2000" b="1" u="sng" dirty="0" smtClean="0">
                <a:solidFill>
                  <a:srgbClr val="C00000"/>
                </a:solidFill>
                <a:latin typeface="Segoe Print" pitchFamily="2" charset="0"/>
              </a:rPr>
              <a:t> + 1</a:t>
            </a:r>
            <a:r>
              <a:rPr lang="en-US" sz="2000" b="1" dirty="0" smtClean="0">
                <a:solidFill>
                  <a:srgbClr val="C00000"/>
                </a:solidFill>
                <a:latin typeface="Segoe Print" pitchFamily="2" charset="0"/>
              </a:rPr>
              <a:t> )</a:t>
            </a:r>
            <a:endParaRPr lang="en-US" sz="2000" b="1" baseline="30000" dirty="0" smtClean="0">
              <a:solidFill>
                <a:srgbClr val="C00000"/>
              </a:solidFill>
              <a:latin typeface="Segoe Print" pitchFamily="2" charset="0"/>
            </a:endParaRPr>
          </a:p>
          <a:p>
            <a:r>
              <a:rPr lang="en-US" sz="2000" b="1" dirty="0" smtClean="0">
                <a:solidFill>
                  <a:srgbClr val="C00000"/>
                </a:solidFill>
                <a:latin typeface="Segoe Print" pitchFamily="2" charset="0"/>
              </a:rPr>
              <a:t> </a:t>
            </a:r>
            <a:r>
              <a:rPr lang="en-US" sz="2000" b="1" dirty="0" smtClean="0">
                <a:solidFill>
                  <a:srgbClr val="C00000"/>
                </a:solidFill>
                <a:latin typeface="Segoe Print" pitchFamily="2" charset="0"/>
              </a:rPr>
              <a:t>                                                  2</a:t>
            </a:r>
          </a:p>
          <a:p>
            <a:endParaRPr lang="en-IN" dirty="0"/>
          </a:p>
        </p:txBody>
      </p:sp>
      <p:sp>
        <p:nvSpPr>
          <p:cNvPr id="13" name="Left Bracket 12"/>
          <p:cNvSpPr/>
          <p:nvPr/>
        </p:nvSpPr>
        <p:spPr>
          <a:xfrm>
            <a:off x="5410201" y="3657600"/>
            <a:ext cx="152400" cy="76200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4" name="Right Bracket 13"/>
          <p:cNvSpPr/>
          <p:nvPr/>
        </p:nvSpPr>
        <p:spPr>
          <a:xfrm>
            <a:off x="7077221" y="3643532"/>
            <a:ext cx="152400" cy="83820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6" name="Rectangle 15"/>
          <p:cNvSpPr/>
          <p:nvPr/>
        </p:nvSpPr>
        <p:spPr>
          <a:xfrm flipH="1">
            <a:off x="7239000" y="3352800"/>
            <a:ext cx="609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baseline="30000" dirty="0" smtClean="0">
                <a:solidFill>
                  <a:srgbClr val="C00000"/>
                </a:solidFill>
                <a:latin typeface="Segoe Print" pitchFamily="2" charset="0"/>
              </a:rPr>
              <a:t>2</a:t>
            </a:r>
            <a:endParaRPr lang="en-IN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254</TotalTime>
  <Words>287</Words>
  <Application>Microsoft Office PowerPoint</Application>
  <PresentationFormat>On-screen Show (4:3)</PresentationFormat>
  <Paragraphs>38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Flow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Arnav</dc:creator>
  <cp:lastModifiedBy>Arnav</cp:lastModifiedBy>
  <cp:revision>17</cp:revision>
  <dcterms:created xsi:type="dcterms:W3CDTF">2006-08-16T00:00:00Z</dcterms:created>
  <dcterms:modified xsi:type="dcterms:W3CDTF">2016-05-09T08:22:16Z</dcterms:modified>
</cp:coreProperties>
</file>